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57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custDataLst>
    <p:tags r:id="rId10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4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0997"/>
    <a:srgbClr val="3F3F3F"/>
    <a:srgbClr val="DC0CD8"/>
    <a:srgbClr val="CA4500"/>
    <a:srgbClr val="E7E7E7"/>
    <a:srgbClr val="CBCBCB"/>
    <a:srgbClr val="9A6634"/>
    <a:srgbClr val="4D3042"/>
    <a:srgbClr val="F2C085"/>
    <a:srgbClr val="060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3471" autoAdjust="0"/>
  </p:normalViewPr>
  <p:slideViewPr>
    <p:cSldViewPr snapToGrid="0" showGuides="1">
      <p:cViewPr>
        <p:scale>
          <a:sx n="140" d="100"/>
          <a:sy n="140" d="100"/>
        </p:scale>
        <p:origin x="144" y="3352"/>
      </p:cViewPr>
      <p:guideLst>
        <p:guide orient="horz" pos="2954"/>
        <p:guide pos="3817"/>
      </p:guideLst>
    </p:cSldViewPr>
  </p:slideViewPr>
  <p:outlineViewPr>
    <p:cViewPr>
      <p:scale>
        <a:sx n="33" d="100"/>
        <a:sy n="33" d="100"/>
      </p:scale>
      <p:origin x="0" y="-342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350"/>
    </p:cViewPr>
  </p:sorterViewPr>
  <p:notesViewPr>
    <p:cSldViewPr snapToGrid="0">
      <p:cViewPr varScale="1">
        <p:scale>
          <a:sx n="55" d="100"/>
          <a:sy n="55" d="100"/>
        </p:scale>
        <p:origin x="260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D70991-2FC8-48FC-B4B4-7CAB7B6B77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EC77C-AA14-41A6-8325-C0F2AE395B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2B9B-332A-4AA3-A815-F3B99405B227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1B9BD-CE3D-4376-98E4-C5B1E5EEE6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DA187-FF63-4183-A819-D554EC46B1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0B92C-B3D6-4965-BCE2-14DF5BA9D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446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B94E-23D4-4C1D-9F76-8EBB0A8FEDAB}" type="datetimeFigureOut">
              <a:rPr lang="en-GB" smtClean="0"/>
              <a:t>20/12/2021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40757-3C4A-4F52-9448-E0F60A0A7E3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60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2-HD-TOP.png">
            <a:extLst>
              <a:ext uri="{FF2B5EF4-FFF2-40B4-BE49-F238E27FC236}">
                <a16:creationId xmlns:a16="http://schemas.microsoft.com/office/drawing/2014/main" id="{61FB3F97-8303-B542-A12B-08BEB1C14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 descr="C2-HD-BTM.png">
            <a:extLst>
              <a:ext uri="{FF2B5EF4-FFF2-40B4-BE49-F238E27FC236}">
                <a16:creationId xmlns:a16="http://schemas.microsoft.com/office/drawing/2014/main" id="{F8F1E5EF-0C7C-D74B-ACFB-BD669D5D65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AutoShape 18">
            <a:extLst>
              <a:ext uri="{FF2B5EF4-FFF2-40B4-BE49-F238E27FC236}">
                <a16:creationId xmlns:a16="http://schemas.microsoft.com/office/drawing/2014/main" id="{9E586C80-67C5-F646-AA47-CB2B899918A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39" y="1054005"/>
            <a:ext cx="8456425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WELCOME TO THE</a:t>
            </a:r>
            <a:endParaRPr lang="en-GB" altLang="en-US" sz="4000" dirty="0"/>
          </a:p>
        </p:txBody>
      </p:sp>
      <p:sp>
        <p:nvSpPr>
          <p:cNvPr id="13" name="AutoShape 22">
            <a:extLst>
              <a:ext uri="{FF2B5EF4-FFF2-40B4-BE49-F238E27FC236}">
                <a16:creationId xmlns:a16="http://schemas.microsoft.com/office/drawing/2014/main" id="{EA3CAC8E-7C82-8D46-AD48-074F1A323B0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39" y="2228358"/>
            <a:ext cx="8456425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PUB QUIZ </a:t>
            </a:r>
            <a:endParaRPr lang="en-GB" alt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AF7A7-FED2-8F46-9020-1B9BE2FCF2F1}"/>
              </a:ext>
            </a:extLst>
          </p:cNvPr>
          <p:cNvSpPr txBox="1"/>
          <p:nvPr userDrawn="1"/>
        </p:nvSpPr>
        <p:spPr>
          <a:xfrm>
            <a:off x="4314659" y="4836473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Starts around 7.30</a:t>
            </a:r>
            <a:endParaRPr lang="en-GB" sz="2800" i="1" dirty="0"/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8BD412CB-7DFA-0849-AEA1-5E8C43B54DE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5140" y="3401732"/>
            <a:ext cx="8456424" cy="1008062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@ NEIGHBOURHOOD</a:t>
            </a:r>
            <a:endParaRPr lang="en-GB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035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PEOUT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5" y="-97"/>
            <a:ext cx="12192000" cy="1441450"/>
          </a:xfrm>
          <a:prstGeom prst="rect">
            <a:avLst/>
          </a:prstGeom>
        </p:spPr>
      </p:pic>
      <p:sp>
        <p:nvSpPr>
          <p:cNvPr id="28" name="AutoShape 17">
            <a:extLst>
              <a:ext uri="{FF2B5EF4-FFF2-40B4-BE49-F238E27FC236}">
                <a16:creationId xmlns:a16="http://schemas.microsoft.com/office/drawing/2014/main" id="{0FFA3190-241B-3143-8E1F-6C905F62BF9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453894" y="224917"/>
            <a:ext cx="5563935" cy="675917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rm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400" b="1" dirty="0">
                <a:latin typeface="+mj-lt"/>
              </a:rPr>
              <a:t>WIPE OUT ROUND QUESTIONS</a:t>
            </a:r>
            <a:endParaRPr lang="en-GB" altLang="en-US" sz="1400" dirty="0">
              <a:latin typeface="+mj-lt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2C64DF9-4DFD-8E49-9055-BCB8928563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817" y="2326511"/>
            <a:ext cx="11848012" cy="1441450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0727F3-DAF3-5745-BFFD-44506F89C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866" y="415455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A. ANS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07D40A2-AD70-974C-BA26-C03F9CA9D0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368" y="415455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B. ANS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CB83BB5-D221-8744-87F9-3D4BE1E86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866" y="504773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C. ANS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DA22019-949A-8040-99F8-817ADF071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368" y="5047739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D. ANS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282643D-84F9-EE4C-BF2C-38BCF0AC0B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6460" y="1267815"/>
            <a:ext cx="5359079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QUESTION_NUMBER</a:t>
            </a:r>
          </a:p>
        </p:txBody>
      </p:sp>
    </p:spTree>
    <p:extLst>
      <p:ext uri="{BB962C8B-B14F-4D97-AF65-F5344CB8AC3E}">
        <p14:creationId xmlns:p14="http://schemas.microsoft.com/office/powerpoint/2010/main" val="40607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uiExpand="1" build="p" animBg="1">
        <p:tmplLst>
          <p:tmpl>
            <p:tnLst>
              <p:par>
                <p:cTn presetID="9" presetClass="entr" presetSubtype="0" fill="hold" nodeType="after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PEOUT_ANSWER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C20FB-508D-324D-AD6E-2755EB47CD06}"/>
              </a:ext>
            </a:extLst>
          </p:cNvPr>
          <p:cNvSpPr txBox="1"/>
          <p:nvPr userDrawn="1"/>
        </p:nvSpPr>
        <p:spPr>
          <a:xfrm>
            <a:off x="5381707" y="655291"/>
            <a:ext cx="62571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/>
              <a:t>Wipe Out Round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536616-48D8-DC4C-A5A1-0248F53422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2700" y="3727689"/>
            <a:ext cx="12204700" cy="774700"/>
            <a:chOff x="0" y="980728"/>
            <a:chExt cx="9153525" cy="775405"/>
          </a:xfrm>
          <a:noFill/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61357D1-B572-E546-A615-60662848CEDB}"/>
                </a:ext>
              </a:extLst>
            </p:cNvPr>
            <p:cNvSpPr/>
            <p:nvPr/>
          </p:nvSpPr>
          <p:spPr>
            <a:xfrm>
              <a:off x="1476375" y="980728"/>
              <a:ext cx="6191250" cy="775405"/>
            </a:xfrm>
            <a:prstGeom prst="hexagon">
              <a:avLst>
                <a:gd name="adj" fmla="val 112577"/>
                <a:gd name="vf" fmla="val 115470"/>
              </a:avLst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21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5C3975-B0C8-1A4D-9B5A-16D04A6C5C5D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0" y="1368430"/>
              <a:ext cx="1476375" cy="12712"/>
            </a:xfrm>
            <a:prstGeom prst="line">
              <a:avLst/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06A22D-177A-C84A-A0CD-2C9F1438DAE5}"/>
                </a:ext>
              </a:extLst>
            </p:cNvPr>
            <p:cNvCxnSpPr/>
            <p:nvPr/>
          </p:nvCxnSpPr>
          <p:spPr>
            <a:xfrm flipH="1">
              <a:off x="7659687" y="1355718"/>
              <a:ext cx="1493838" cy="12712"/>
            </a:xfrm>
            <a:prstGeom prst="line">
              <a:avLst/>
            </a:prstGeom>
            <a:grp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52F2D33-3F8B-0C47-9C7C-70CF5761B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720" y="1119294"/>
              <a:ext cx="5040560" cy="5236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800" b="1" dirty="0"/>
                <a:t>ANSWERS</a:t>
              </a:r>
              <a:endParaRPr lang="en-GB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24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PEOUT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1441450"/>
          </a:xfrm>
          <a:prstGeom prst="rect">
            <a:avLst/>
          </a:prstGeom>
        </p:spPr>
      </p:pic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991A07-8144-9049-9868-B8EE56B786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39109" y="1207417"/>
            <a:ext cx="1693707" cy="774698"/>
          </a:xfrm>
          <a:prstGeom prst="hexagon">
            <a:avLst>
              <a:gd name="adj" fmla="val 50706"/>
              <a:gd name="vf" fmla="val 115470"/>
            </a:avLst>
          </a:prstGeom>
          <a:ln w="412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Q#</a:t>
            </a:r>
          </a:p>
        </p:txBody>
      </p:sp>
      <p:sp>
        <p:nvSpPr>
          <p:cNvPr id="47" name="AutoShape 17">
            <a:extLst>
              <a:ext uri="{FF2B5EF4-FFF2-40B4-BE49-F238E27FC236}">
                <a16:creationId xmlns:a16="http://schemas.microsoft.com/office/drawing/2014/main" id="{E89E05D7-4A22-B744-9731-68485E0ED50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864251" y="146224"/>
            <a:ext cx="3244219" cy="917874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rmAutofit fontScale="92500" lnSpcReduction="20000"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400" b="1" dirty="0">
                <a:latin typeface="+mj-lt"/>
              </a:rPr>
              <a:t>WIPE OUT ROUND</a:t>
            </a:r>
          </a:p>
          <a:p>
            <a:pPr algn="ctr" eaLnBrk="1" hangingPunct="1"/>
            <a:r>
              <a:rPr lang="en-GB" altLang="en-US" sz="2400" b="1" dirty="0">
                <a:latin typeface="+mj-lt"/>
              </a:rPr>
              <a:t>ANSWERS</a:t>
            </a:r>
            <a:endParaRPr lang="en-GB" altLang="en-US" sz="1400" dirty="0">
              <a:latin typeface="+mj-l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047FBF0-CB37-CB4D-8696-451561DFC4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498" y="2264037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A. ANS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2663AC0-BC1C-2042-85F9-79383990F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264037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B. ANS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6511082-5AC3-1A44-82A2-32DCB663F4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498" y="3122695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C. ANS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8A97A10-36EA-334C-BF31-D885912E2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122695"/>
            <a:ext cx="5536502" cy="774698"/>
          </a:xfrm>
          <a:prstGeom prst="hexagon">
            <a:avLst>
              <a:gd name="adj" fmla="val 88058"/>
              <a:gd name="vf" fmla="val 115470"/>
            </a:avLst>
          </a:prstGeom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GB" dirty="0"/>
              <a:t>D. ANS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8DBE530-D4AB-A946-9A84-DCFFAD89EC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9" y="209291"/>
            <a:ext cx="8609057" cy="1772824"/>
          </a:xfrm>
          <a:prstGeom prst="hexagon">
            <a:avLst>
              <a:gd name="adj" fmla="val 42355"/>
              <a:gd name="vf" fmla="val 115470"/>
            </a:avLst>
          </a:prstGeom>
          <a:solidFill>
            <a:schemeClr val="bg1"/>
          </a:solidFill>
          <a:ln w="730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pPr lvl="0"/>
            <a:r>
              <a:rPr lang="en-GB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87124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AutoShape 18">
            <a:extLst>
              <a:ext uri="{FF2B5EF4-FFF2-40B4-BE49-F238E27FC236}">
                <a16:creationId xmlns:a16="http://schemas.microsoft.com/office/drawing/2014/main" id="{1137670B-7EB3-AB4F-9ED1-88FD0B5CF7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1334502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EE331885-59E1-684F-BF94-E6CEF800B1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2508855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QUESTIONS</a:t>
            </a:r>
            <a:r>
              <a:rPr lang="en-GB" altLang="en-US" sz="3200" dirty="0"/>
              <a:t> 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1913623C-B8AF-F24C-BEAD-59B544408F1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3683208"/>
            <a:ext cx="8456424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128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AutoShape 18">
            <a:extLst>
              <a:ext uri="{FF2B5EF4-FFF2-40B4-BE49-F238E27FC236}">
                <a16:creationId xmlns:a16="http://schemas.microsoft.com/office/drawing/2014/main" id="{54414DF9-358B-6D4E-9958-4AA60917926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94107" y="929514"/>
            <a:ext cx="4172095" cy="895466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600" b="1" dirty="0"/>
              <a:t>MUSIC ROUND</a:t>
            </a:r>
            <a:endParaRPr lang="en-GB" altLang="en-US" sz="3600" dirty="0"/>
          </a:p>
        </p:txBody>
      </p:sp>
      <p:pic>
        <p:nvPicPr>
          <p:cNvPr id="13" name="Picture 12" descr="A close up of a light&#10;&#10;Description automatically generated">
            <a:extLst>
              <a:ext uri="{FF2B5EF4-FFF2-40B4-BE49-F238E27FC236}">
                <a16:creationId xmlns:a16="http://schemas.microsoft.com/office/drawing/2014/main" id="{4F5C384B-EA95-5B48-B896-4DB69347E6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9912" y="983205"/>
            <a:ext cx="7352088" cy="3951532"/>
          </a:xfrm>
          <a:prstGeom prst="rect">
            <a:avLst/>
          </a:prstGeom>
        </p:spPr>
      </p:pic>
      <p:sp>
        <p:nvSpPr>
          <p:cNvPr id="17" name="AutoShape 18">
            <a:extLst>
              <a:ext uri="{FF2B5EF4-FFF2-40B4-BE49-F238E27FC236}">
                <a16:creationId xmlns:a16="http://schemas.microsoft.com/office/drawing/2014/main" id="{8BA020E5-91F4-8140-BAFA-B0D3C0E824F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667022" y="241525"/>
            <a:ext cx="6445955" cy="5762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1904E60-BF5D-7E45-9848-DBB62AD765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0238" y="5696325"/>
            <a:ext cx="6006658" cy="717550"/>
          </a:xfrm>
          <a:prstGeom prst="roundRect">
            <a:avLst>
              <a:gd name="adj" fmla="val 50000"/>
            </a:avLst>
          </a:prstGeom>
          <a:solidFill>
            <a:schemeClr val="bg1">
              <a:alpha val="77000"/>
            </a:schemeClr>
          </a:solidFill>
          <a:ln w="508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TRACK_NUMBER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2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ANSWER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AutoShape 18">
            <a:extLst>
              <a:ext uri="{FF2B5EF4-FFF2-40B4-BE49-F238E27FC236}">
                <a16:creationId xmlns:a16="http://schemas.microsoft.com/office/drawing/2014/main" id="{1137670B-7EB3-AB4F-9ED1-88FD0B5CF7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1334502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5" name="AutoShape 22">
            <a:extLst>
              <a:ext uri="{FF2B5EF4-FFF2-40B4-BE49-F238E27FC236}">
                <a16:creationId xmlns:a16="http://schemas.microsoft.com/office/drawing/2014/main" id="{EE331885-59E1-684F-BF94-E6CEF800B183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2508855"/>
            <a:ext cx="8456425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/>
              <a:t>ANSWERS</a:t>
            </a:r>
            <a:r>
              <a:rPr lang="en-GB" altLang="en-US" sz="3200" dirty="0"/>
              <a:t> </a:t>
            </a: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1913623C-B8AF-F24C-BEAD-59B544408F1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867788" y="3683208"/>
            <a:ext cx="8456424" cy="10080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48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SIC_ROUND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AutoShape 18">
            <a:extLst>
              <a:ext uri="{FF2B5EF4-FFF2-40B4-BE49-F238E27FC236}">
                <a16:creationId xmlns:a16="http://schemas.microsoft.com/office/drawing/2014/main" id="{54414DF9-358B-6D4E-9958-4AA60917926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49037" y="736365"/>
            <a:ext cx="4768948" cy="964424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/>
              <a:t>MUSIC ROUND</a:t>
            </a:r>
            <a:endParaRPr lang="en-GB" altLang="en-US" sz="4000" dirty="0"/>
          </a:p>
        </p:txBody>
      </p:sp>
      <p:sp>
        <p:nvSpPr>
          <p:cNvPr id="17" name="AutoShape 18">
            <a:extLst>
              <a:ext uri="{FF2B5EF4-FFF2-40B4-BE49-F238E27FC236}">
                <a16:creationId xmlns:a16="http://schemas.microsoft.com/office/drawing/2014/main" id="{8BA020E5-91F4-8140-BAFA-B0D3C0E824F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667022" y="241525"/>
            <a:ext cx="6445955" cy="576262"/>
          </a:xfrm>
          <a:prstGeom prst="roundRect">
            <a:avLst>
              <a:gd name="adj" fmla="val 49106"/>
            </a:avLst>
          </a:prstGeom>
          <a:solidFill>
            <a:schemeClr val="bg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/>
              <a:t>NAME THE SONG AND ARTIST</a:t>
            </a:r>
            <a:endParaRPr lang="en-GB" alt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FADCA6A-8390-6E4C-91FF-53B936A42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62538" y="5997444"/>
            <a:ext cx="695219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C5CAE3-F595-7141-9853-DE05C24516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6753" y="1929475"/>
            <a:ext cx="4768850" cy="37861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D49AA4-146A-DB40-8EDD-DDF0328236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342" y="5997444"/>
            <a:ext cx="4565785" cy="717550"/>
          </a:xfrm>
          <a:prstGeom prst="roundRect">
            <a:avLst>
              <a:gd name="adj" fmla="val 50000"/>
            </a:avLst>
          </a:prstGeom>
          <a:solidFill>
            <a:schemeClr val="bg1">
              <a:alpha val="77000"/>
            </a:schemeClr>
          </a:solidFill>
          <a:ln w="508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TRACK_NUMBER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07828C1-9F68-8B4A-9F6A-BE0DF2F644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6397" y="1929475"/>
            <a:ext cx="4768850" cy="37861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692E7-812E-2045-8E53-35483786BA46}"/>
              </a:ext>
            </a:extLst>
          </p:cNvPr>
          <p:cNvSpPr/>
          <p:nvPr userDrawn="1"/>
        </p:nvSpPr>
        <p:spPr>
          <a:xfrm>
            <a:off x="5597013" y="1017639"/>
            <a:ext cx="221226" cy="184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 nodePh="1">
                                  <p:stCondLst>
                                    <p:cond delay="70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 nodePh="1">
                                  <p:stCondLst>
                                    <p:cond delay="15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>
        <p:tmplLst>
          <p:tmpl>
            <p:tnLst>
              <p:par>
                <p:cTn presetID="9" presetClass="entr" presetSubtype="0" fill="hold" nodeType="withEffect">
                  <p:stCondLst>
                    <p:cond delay="2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2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20" grpId="0"/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NT_SC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" name="AutoShape 17">
            <a:extLst>
              <a:ext uri="{FF2B5EF4-FFF2-40B4-BE49-F238E27FC236}">
                <a16:creationId xmlns:a16="http://schemas.microsoft.com/office/drawing/2014/main" id="{28BC968C-2FE9-BF40-B3E2-0367B09ADFA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23335" y="1587261"/>
            <a:ext cx="11145329" cy="314576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6000" b="1" dirty="0">
                <a:latin typeface="+mn-lt"/>
              </a:rPr>
              <a:t>LET’S COUNT UP THE SCORES!</a:t>
            </a:r>
          </a:p>
          <a:p>
            <a:pPr algn="ctr" eaLnBrk="1" hangingPunct="1"/>
            <a:r>
              <a:rPr lang="en-GB" altLang="en-US" sz="6000" b="1" dirty="0">
                <a:latin typeface="+mn-lt"/>
              </a:rPr>
              <a:t>Points mean prizes</a:t>
            </a:r>
            <a:endParaRPr lang="en-GB" alt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53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AutoShape 17">
            <a:extLst>
              <a:ext uri="{FF2B5EF4-FFF2-40B4-BE49-F238E27FC236}">
                <a16:creationId xmlns:a16="http://schemas.microsoft.com/office/drawing/2014/main" id="{B1F7BAA7-C9B7-3146-AE93-FCC1C39E45F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523335" y="1587261"/>
            <a:ext cx="11145329" cy="314576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6000" b="1" dirty="0">
                <a:latin typeface="+mn-lt"/>
              </a:rPr>
              <a:t>THANK YOU FOR PLAYING</a:t>
            </a:r>
          </a:p>
          <a:p>
            <a:pPr algn="ctr" eaLnBrk="1" hangingPunct="1"/>
            <a:endParaRPr lang="en-GB" altLang="en-US" sz="4800" b="1" dirty="0">
              <a:latin typeface="+mn-lt"/>
            </a:endParaRPr>
          </a:p>
          <a:p>
            <a:pPr algn="ctr" eaLnBrk="1" hangingPunct="1"/>
            <a:r>
              <a:rPr lang="en-GB" altLang="en-US" sz="4000" b="1" dirty="0">
                <a:latin typeface="+mn-lt"/>
              </a:rPr>
              <a:t>We hope to see you again next week!</a:t>
            </a:r>
          </a:p>
        </p:txBody>
      </p:sp>
    </p:spTree>
    <p:extLst>
      <p:ext uri="{BB962C8B-B14F-4D97-AF65-F5344CB8AC3E}">
        <p14:creationId xmlns:p14="http://schemas.microsoft.com/office/powerpoint/2010/main" val="19133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1">
            <a:extLst>
              <a:ext uri="{FF2B5EF4-FFF2-40B4-BE49-F238E27FC236}">
                <a16:creationId xmlns:a16="http://schemas.microsoft.com/office/drawing/2014/main" id="{AC16038A-DBFA-9F47-801C-20D25E5C26F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1470698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HONESTY IS EVERYTHING, PLEASE DON’T CHEAT!</a:t>
            </a:r>
          </a:p>
        </p:txBody>
      </p:sp>
      <p:sp>
        <p:nvSpPr>
          <p:cNvPr id="7" name="AutoShape 25">
            <a:extLst>
              <a:ext uri="{FF2B5EF4-FFF2-40B4-BE49-F238E27FC236}">
                <a16:creationId xmlns:a16="http://schemas.microsoft.com/office/drawing/2014/main" id="{69E9DE51-36F8-D142-AE7C-EAC4479EC9B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2299062"/>
            <a:ext cx="11782692" cy="682133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NO HALF POINTS UNLESS OTHERWISE SPECIFIED</a:t>
            </a:r>
          </a:p>
        </p:txBody>
      </p:sp>
      <p:sp>
        <p:nvSpPr>
          <p:cNvPr id="8" name="AutoShape 29">
            <a:extLst>
              <a:ext uri="{FF2B5EF4-FFF2-40B4-BE49-F238E27FC236}">
                <a16:creationId xmlns:a16="http://schemas.microsoft.com/office/drawing/2014/main" id="{65080CD1-2170-A14F-ABB9-077211296696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3127428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2400" b="1" dirty="0"/>
              <a:t>ENTER TEAM NAMES ON ALL ANSWER PAPERS BY END OF ROUND 1</a:t>
            </a:r>
          </a:p>
        </p:txBody>
      </p:sp>
      <p:sp>
        <p:nvSpPr>
          <p:cNvPr id="9" name="AutoShape 37">
            <a:extLst>
              <a:ext uri="{FF2B5EF4-FFF2-40B4-BE49-F238E27FC236}">
                <a16:creationId xmlns:a16="http://schemas.microsoft.com/office/drawing/2014/main" id="{B7747686-CFBF-4344-8852-623BD86045B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3995443"/>
            <a:ext cx="11782692" cy="682133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GB" sz="2400" b="1" dirty="0"/>
              <a:t>PLEASE TRY AND KEEP TEAM NUMBERS TO AT MOST 6</a:t>
            </a:r>
          </a:p>
        </p:txBody>
      </p:sp>
      <p:sp>
        <p:nvSpPr>
          <p:cNvPr id="10" name="AutoShape 21">
            <a:extLst>
              <a:ext uri="{FF2B5EF4-FFF2-40B4-BE49-F238E27FC236}">
                <a16:creationId xmlns:a16="http://schemas.microsoft.com/office/drawing/2014/main" id="{BA62448F-964A-4A46-B227-09A90CC0A4D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4863460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sz="2400" b="1" dirty="0"/>
              <a:t>GOLDEN RULE: QUIZMASTERS DECISION IS FINAL (EVEN IF HE’S WRONG)</a:t>
            </a:r>
          </a:p>
        </p:txBody>
      </p:sp>
      <p:sp>
        <p:nvSpPr>
          <p:cNvPr id="11" name="AutoShape 17">
            <a:extLst>
              <a:ext uri="{FF2B5EF4-FFF2-40B4-BE49-F238E27FC236}">
                <a16:creationId xmlns:a16="http://schemas.microsoft.com/office/drawing/2014/main" id="{FB02C6DF-C8E3-C04B-A88B-3D0147A55A0D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334538" y="235347"/>
            <a:ext cx="4682945" cy="576262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 b="1" dirty="0">
                <a:latin typeface="+mn-lt"/>
              </a:rPr>
              <a:t>RULES</a:t>
            </a:r>
          </a:p>
        </p:txBody>
      </p:sp>
      <p:pic>
        <p:nvPicPr>
          <p:cNvPr id="17" name="Picture 16" descr="C2-HD-TOP.png">
            <a:extLst>
              <a:ext uri="{FF2B5EF4-FFF2-40B4-BE49-F238E27FC236}">
                <a16:creationId xmlns:a16="http://schemas.microsoft.com/office/drawing/2014/main" id="{5CB2AB43-1241-FB47-9508-91553E860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AutoShape 21">
            <a:extLst>
              <a:ext uri="{FF2B5EF4-FFF2-40B4-BE49-F238E27FC236}">
                <a16:creationId xmlns:a16="http://schemas.microsoft.com/office/drawing/2014/main" id="{7E615740-5EC5-D64F-92E5-43E0704D9AF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223778" y="5731475"/>
            <a:ext cx="11782692" cy="682131"/>
          </a:xfrm>
          <a:prstGeom prst="roundRect">
            <a:avLst>
              <a:gd name="adj" fmla="val 49106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sz="2400" b="1" dirty="0"/>
              <a:t>KEEP</a:t>
            </a:r>
            <a:r>
              <a:rPr lang="en-GB" sz="2400" b="1" baseline="0" dirty="0"/>
              <a:t> AN EYE OUT FOR NICOLAS CAGE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994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7">
            <a:extLst>
              <a:ext uri="{FF2B5EF4-FFF2-40B4-BE49-F238E27FC236}">
                <a16:creationId xmlns:a16="http://schemas.microsoft.com/office/drawing/2014/main" id="{5E3C0CEE-318A-3D4C-82F9-E80BFD72AB2B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96000" y="457217"/>
            <a:ext cx="5299925" cy="576262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3200" b="1" dirty="0">
                <a:latin typeface="+mn-lt"/>
              </a:rPr>
              <a:t>ROUNDS</a:t>
            </a:r>
          </a:p>
        </p:txBody>
      </p:sp>
      <p:pic>
        <p:nvPicPr>
          <p:cNvPr id="14" name="Picture 13" descr="C2-HD-TOP.png">
            <a:extLst>
              <a:ext uri="{FF2B5EF4-FFF2-40B4-BE49-F238E27FC236}">
                <a16:creationId xmlns:a16="http://schemas.microsoft.com/office/drawing/2014/main" id="{F6F59C2E-206F-B847-ADB9-969D65369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E531D70-2E2A-1643-99AE-92047E70F8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53" y="1404754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503C70B-26F2-A34F-8F20-4ED13D785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652" y="2254696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EBD8E6B-1366-FD4D-A4B7-24E23B8737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651" y="3104638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11CBEC3-B397-734B-82FA-CAF7987AC2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51" y="3954580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C5C8929-2A5A-724A-A724-F529138A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651" y="4804522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822AD8E-017D-7E44-AED0-9D125B1ABF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4651" y="5654464"/>
            <a:ext cx="11782691" cy="682131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3200" b="1"/>
            </a:lvl1pPr>
          </a:lstStyle>
          <a:p>
            <a:pPr lvl="0"/>
            <a:r>
              <a:rPr lang="en-GB" dirty="0"/>
              <a:t>1. INSERT_ROUND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ND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7265DE-32E3-0F48-9FB9-6B950A884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9044" y="2310857"/>
            <a:ext cx="8613912" cy="2236286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en-GB" dirty="0"/>
              <a:t>ROUND_ANNOUNCEMENT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ED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2-HD-TOP.png">
            <a:extLst>
              <a:ext uri="{FF2B5EF4-FFF2-40B4-BE49-F238E27FC236}">
                <a16:creationId xmlns:a16="http://schemas.microsoft.com/office/drawing/2014/main" id="{E210AAF7-04CE-514C-B4CC-8C3879786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15826"/>
            <a:ext cx="12192000" cy="14414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B7909-B8AF-454F-8290-503352745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WORDED_QUESTIONS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01433AC3-FDEA-5D49-B439-0F3AC905CE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650" y="1381239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A3500D4-4BB0-5D49-BB7A-19BA588C8B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650" y="1888702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BBD87795-BC7C-4C49-968B-AD4EE07BAB9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4650" y="2396165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43004D2A-8530-DB4B-B2F8-C4A12740B7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650" y="2903628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E476547C-42B2-8043-ABE1-DB62664EE6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4650" y="3411091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260C4248-06D0-544A-A03E-9F0ED3402C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04650" y="3918554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9E2C86C0-DFE3-1A4B-97AC-424C9560C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4650" y="4426017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8DF8C5E7-FE63-FF4A-8AC3-F8CDB3BBB6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4650" y="4933480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7B312C9-3B97-3B48-89D4-8F6E9257938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4650" y="5440943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096D7A18-CDA4-B540-BB53-3AA00846BB7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04650" y="5948406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A4513CC-6E8A-5D4E-B41F-3162D4DFD4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WORDED_QUESTIONS_ANSWER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65A47B5-B370-EF43-A17E-B8024CF5EC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53" y="1404755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INSERT_QUESTION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4736BFA-458D-0547-93D3-3B153A3909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4653" y="1928260"/>
            <a:ext cx="11782691" cy="3901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l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932310-2678-1F47-9712-AE65CFF68E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227A31B-6E4D-414B-ABD9-ABE3C3BC84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91964" y="0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9D2EE6-B794-9F4A-9194-3E88E51E37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3928" y="11573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F2B7592-7E00-6D4B-AB3E-8E8BC8CE45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16190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CCFC98B4-4C46-4740-8468-9AFF459B4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1963" y="2416189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DDB29ABD-2228-574F-BA38-8295D9247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3926" y="2425194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9CD09C8D-12A5-1B43-ADEE-DCC4FEFAC4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7" y="4705109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ABF51F45-C4A5-1344-B373-831919EF43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964" y="473405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CE73A11C-192C-1248-B438-DC102164D01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83925" y="4734051"/>
            <a:ext cx="3808071" cy="2152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F8B3CF7-6286-2F41-99D4-B8DD682419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54" y="40031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EC48141-32C8-8242-8271-412B44DB38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5487" y="40031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0AC30D8-EBB8-DD47-A17D-EB9A3CAD32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51292" y="40030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C060E59-1151-C141-83C4-4C00AEFB2D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72" y="2429682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7724D0D-3D4B-8244-990A-96AD8D005F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8309" y="2424459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8250058-B858-C54C-B076-298547250E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1291" y="2475784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12EE8A0-2472-3C47-8BB5-308E701074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4" y="4740265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27C083E-57C5-0B4A-B480-688F73326B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8309" y="4744998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485E33E-267D-DF43-92A7-A25C87FFE4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1290" y="4740264"/>
            <a:ext cx="451409" cy="32532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TOP.png">
            <a:extLst>
              <a:ext uri="{FF2B5EF4-FFF2-40B4-BE49-F238E27FC236}">
                <a16:creationId xmlns:a16="http://schemas.microsoft.com/office/drawing/2014/main" id="{5569A775-62AD-BC43-8BBE-CCB63302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14414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2FBE5-9242-4C48-9A41-0F54F97E2D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5" y="1770063"/>
            <a:ext cx="8099425" cy="4851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0ADD5-47AC-5B43-B909-75593FD705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322" y="1207286"/>
            <a:ext cx="740055" cy="49737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E30997"/>
            </a:solidFill>
          </a:ln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AB2BDDB-E9DF-CD4D-83C3-87E96372B2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28991" y="2883112"/>
            <a:ext cx="3789984" cy="1168188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1. INSERT_ANSWER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AB2402-E6CF-2F49-B422-0D4B2C1F50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56793" y="358775"/>
            <a:ext cx="6006658" cy="717550"/>
          </a:xfrm>
          <a:prstGeom prst="roundRect">
            <a:avLst>
              <a:gd name="adj" fmla="val 50000"/>
            </a:avLst>
          </a:prstGeom>
          <a:ln w="50800">
            <a:solidFill>
              <a:schemeClr val="tx1"/>
            </a:solidFill>
          </a:ln>
        </p:spPr>
        <p:txBody>
          <a:bodyPr wrap="none" anchor="ctr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GB" dirty="0"/>
              <a:t>PICTURE_ROUND_ANSWER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>
        <p:tmplLst>
          <p:tmpl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PEOUT_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10" name="Picture 9" descr="C2-HD-TOP.png">
            <a:extLst>
              <a:ext uri="{FF2B5EF4-FFF2-40B4-BE49-F238E27FC236}">
                <a16:creationId xmlns:a16="http://schemas.microsoft.com/office/drawing/2014/main" id="{C453A37D-3331-1649-85B1-4B678675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F25DBF-B4A9-4647-8E3B-01732120A93E}"/>
              </a:ext>
            </a:extLst>
          </p:cNvPr>
          <p:cNvSpPr txBox="1"/>
          <p:nvPr userDrawn="1"/>
        </p:nvSpPr>
        <p:spPr>
          <a:xfrm>
            <a:off x="457200" y="1796963"/>
            <a:ext cx="113710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ANY WRONG ANSWER MEANS YOU WILL LOSE ALL </a:t>
            </a:r>
            <a:r>
              <a:rPr lang="en-GB" sz="3200" b="1" i="1" dirty="0"/>
              <a:t>PREVIOUS</a:t>
            </a:r>
            <a:r>
              <a:rPr lang="en-GB" sz="3200" b="1" dirty="0"/>
              <a:t> ANSWERS YOU GOT RIGHT, IN THIS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1B0F-7FFD-1549-9461-3466776A2A82}"/>
              </a:ext>
            </a:extLst>
          </p:cNvPr>
          <p:cNvSpPr txBox="1"/>
          <p:nvPr userDrawn="1"/>
        </p:nvSpPr>
        <p:spPr>
          <a:xfrm>
            <a:off x="457200" y="3071318"/>
            <a:ext cx="11253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u="sng" dirty="0"/>
              <a:t>TIP</a:t>
            </a:r>
          </a:p>
          <a:p>
            <a:pPr algn="ctr"/>
            <a:r>
              <a:rPr lang="en-GB" sz="3200" b="1" dirty="0"/>
              <a:t>DO NOT GUESS THE ANSWER</a:t>
            </a:r>
          </a:p>
          <a:p>
            <a:pPr algn="ctr"/>
            <a:r>
              <a:rPr lang="en-GB" sz="3200" b="1" dirty="0"/>
              <a:t>LEAVE THE ANSWER BLANK IF YOU ARE UNSURE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7D4E9-A0EC-CA4E-95D9-4D400105E426}"/>
              </a:ext>
            </a:extLst>
          </p:cNvPr>
          <p:cNvSpPr txBox="1"/>
          <p:nvPr userDrawn="1"/>
        </p:nvSpPr>
        <p:spPr>
          <a:xfrm>
            <a:off x="7196864" y="291776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Wipe Out Round</a:t>
            </a:r>
          </a:p>
        </p:txBody>
      </p:sp>
    </p:spTree>
    <p:extLst>
      <p:ext uri="{BB962C8B-B14F-4D97-AF65-F5344CB8AC3E}">
        <p14:creationId xmlns:p14="http://schemas.microsoft.com/office/powerpoint/2010/main" val="20399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258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75" r:id="rId2"/>
    <p:sldLayoutId id="2147483959" r:id="rId3"/>
    <p:sldLayoutId id="2147483960" r:id="rId4"/>
    <p:sldLayoutId id="2147483976" r:id="rId5"/>
    <p:sldLayoutId id="2147483961" r:id="rId6"/>
    <p:sldLayoutId id="2147483977" r:id="rId7"/>
    <p:sldLayoutId id="2147483978" r:id="rId8"/>
    <p:sldLayoutId id="2147483979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7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7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7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7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7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7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7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7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7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7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4. Which English town became the first to be twinned with Walt Disney World?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4. Swindon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43C38-9975-F943-A744-7E1D869F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8" y="2698091"/>
            <a:ext cx="3683000" cy="368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22176-A11F-984C-A6E9-2A5B15EB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10" y="2601976"/>
            <a:ext cx="6859778" cy="4183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5. Which country was Vicente Fox president of from 2000 to 2006:</a:t>
            </a:r>
            <a:r>
              <a:rPr lang="en-GB" dirty="0"/>
              <a:t> </a:t>
            </a:r>
            <a:r>
              <a:rPr dirty="0"/>
              <a:t>Mexico, Venezuela or Switzerland?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5. Mexico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ECAF35-B1C9-D84F-A083-394549BAE2B6}"/>
              </a:ext>
            </a:extLst>
          </p:cNvPr>
          <p:cNvGrpSpPr>
            <a:grpSpLocks noChangeAspect="1"/>
          </p:cNvGrpSpPr>
          <p:nvPr/>
        </p:nvGrpSpPr>
        <p:grpSpPr>
          <a:xfrm>
            <a:off x="1987980" y="2388208"/>
            <a:ext cx="3589859" cy="4460648"/>
            <a:chOff x="7029310" y="2361659"/>
            <a:chExt cx="6192913" cy="77411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E3FCA4-1B1E-BF44-8528-90E76BE6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9310" y="2361659"/>
              <a:ext cx="6192913" cy="77411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8422A4-D377-D045-8063-2F4B71F72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3394" y1="70000" x2="72018" y2="75714"/>
                          <a14:backgroundMark x1="72018" y1="75714" x2="57798" y2="90714"/>
                          <a14:backgroundMark x1="57798" y1="90714" x2="73853" y2="86071"/>
                          <a14:backgroundMark x1="73853" y1="86071" x2="85780" y2="76071"/>
                          <a14:backgroundMark x1="85780" y1="76071" x2="79817" y2="71786"/>
                          <a14:backgroundMark x1="79817" y1="71786" x2="73853" y2="70357"/>
                          <a14:backgroundMark x1="76147" y1="21786" x2="81651" y2="32500"/>
                          <a14:backgroundMark x1="81651" y1="32500" x2="77523" y2="21429"/>
                          <a14:backgroundMark x1="77523" y1="21429" x2="76147" y2="210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97088" y="2633472"/>
              <a:ext cx="3239262" cy="41605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6. In which Century did Ivan the Terrible live?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6. 16th Century (1530-1584)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413FF-31A7-F34A-8B56-0220A787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" y="2451765"/>
            <a:ext cx="7810500" cy="439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7. Fionavon is a fence on which english racecourse: Aintree, Cheltenham, or Ascot?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7. Aintree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39276-0881-944B-9385-E1809F09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52" y="2454759"/>
            <a:ext cx="7770368" cy="4370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8. What is the title given to the overall head of the judiciary in England and Wales?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8. Lord Chief Justice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2A2A-2528-EB4D-9F2C-7B2964EE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8" y="2343167"/>
            <a:ext cx="6753098" cy="4487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9. In which building is Charles Darwin buried?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9. Westminster Abbey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60A35-51A2-9A49-BA61-CF03821D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15" y="2487308"/>
            <a:ext cx="5828462" cy="4370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10. List 5 of the 6 IATA airport codes, for the airports in the London airport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44540" y="2541876"/>
            <a:ext cx="3273999" cy="291136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dirty="0"/>
              <a:t>LCY (London City)</a:t>
            </a:r>
          </a:p>
          <a:p>
            <a:pPr algn="ctr"/>
            <a:r>
              <a:rPr dirty="0"/>
              <a:t>LHR (Heathrow)</a:t>
            </a:r>
          </a:p>
          <a:p>
            <a:pPr algn="ctr"/>
            <a:r>
              <a:rPr dirty="0"/>
              <a:t>LGW (Gatwick)</a:t>
            </a:r>
          </a:p>
          <a:p>
            <a:pPr algn="ctr"/>
            <a:r>
              <a:rPr dirty="0"/>
              <a:t>LTN (Luton)</a:t>
            </a:r>
          </a:p>
          <a:p>
            <a:pPr algn="ctr"/>
            <a:r>
              <a:rPr dirty="0"/>
              <a:t>STN (Stansted)</a:t>
            </a:r>
          </a:p>
          <a:p>
            <a:pPr algn="ctr"/>
            <a:r>
              <a:rPr dirty="0"/>
              <a:t>SEN (</a:t>
            </a:r>
            <a:r>
              <a:rPr dirty="0" err="1"/>
              <a:t>Southend</a:t>
            </a:r>
            <a:r>
              <a:rPr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1D52C-4A67-BA47-971B-0CAC5374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38" y="2123334"/>
            <a:ext cx="5426341" cy="4304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NEWS AND CURRENT AFFAIRS ROUND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77500" lnSpcReduction="20000"/>
          </a:bodyPr>
          <a:lstStyle/>
          <a:p>
            <a:r>
              <a:t>1. The UK's Brexit Minister recently resigned - who was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77500" lnSpcReduction="20000"/>
          </a:bodyPr>
          <a:lstStyle/>
          <a:p>
            <a:r>
              <a:t>2. Which city held an election recently, which has been reported as a risk to democracy?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3. Which prominent political activist was recently arrested after featuring in a video promoting arson against MPs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4. A by-election in North Shropshire last week saw Conservatives lose a seat they’ve held for almost 200 years. Which party gained the seat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204650" y="3411091"/>
            <a:ext cx="11782691" cy="821912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5. Lew</a:t>
            </a:r>
            <a:r>
              <a:rPr lang="en-GB" dirty="0" err="1"/>
              <a:t>i</a:t>
            </a:r>
            <a:r>
              <a:rPr dirty="0"/>
              <a:t>s Hamilton and Max Verstappen had a very tightly contested finish to the F1 season, but which team won the constructors championship? Red Bull, Mercedes or Ferrari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204650" y="4311065"/>
            <a:ext cx="11782691" cy="390150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6. How many conservative MPs rebelled against Boris Johnson's plans to introduce a domestic covid passport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204650" y="4818528"/>
            <a:ext cx="11782691" cy="390150"/>
          </a:xfrm>
        </p:spPr>
        <p:txBody>
          <a:bodyPr>
            <a:normAutofit fontScale="77500" lnSpcReduction="20000"/>
          </a:bodyPr>
          <a:lstStyle/>
          <a:p>
            <a:r>
              <a:t>7. Which person was crowned Time magazine's person of the year?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0"/>
          </p:nvPr>
        </p:nvSpPr>
        <p:spPr>
          <a:xfrm>
            <a:off x="204650" y="5325991"/>
            <a:ext cx="11782691" cy="390150"/>
          </a:xfrm>
        </p:spPr>
        <p:txBody>
          <a:bodyPr>
            <a:normAutofit fontScale="70000" lnSpcReduction="20000"/>
          </a:bodyPr>
          <a:lstStyle/>
          <a:p>
            <a:r>
              <a:rPr dirty="0"/>
              <a:t>8. Which country last week became the first in Europe to allow possession and growing of cannabis: Portugal, Malta or Romania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1"/>
          </p:nvPr>
        </p:nvSpPr>
        <p:spPr>
          <a:xfrm>
            <a:off x="204650" y="5833454"/>
            <a:ext cx="11782691" cy="390150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9. The Bank of England recently raised the base rate of interest from it's historic low. What is the new rate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"/>
          </p:nvPr>
        </p:nvSpPr>
        <p:spPr>
          <a:xfrm>
            <a:off x="204650" y="6340917"/>
            <a:ext cx="11782691" cy="390150"/>
          </a:xfrm>
        </p:spPr>
        <p:txBody>
          <a:bodyPr>
            <a:normAutofit fontScale="70000" lnSpcReduction="20000"/>
          </a:bodyPr>
          <a:lstStyle/>
          <a:p>
            <a:r>
              <a:rPr dirty="0"/>
              <a:t>10. Which country recently became the first to introduce a national working week shorter than 5 days: Sweden, Portugal, or UAE</a:t>
            </a:r>
            <a:r>
              <a:rPr lang="en-GB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1. The UK's Brexit Minister recently resigned - who was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1. Lord David Frost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1C35-76FB-4E44-800C-375BA3CD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2" y="2451764"/>
            <a:ext cx="7161880" cy="4406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2. Which city held an election recently, which has been reported as a risk to democracy?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2. Hong Kong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0A8D5-9FDA-BC4C-972C-C6FBC6AF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2451765"/>
            <a:ext cx="5996686" cy="398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3. Which prominent political activist was recently</a:t>
            </a:r>
            <a:r>
              <a:rPr lang="en-GB" dirty="0"/>
              <a:t> </a:t>
            </a:r>
            <a:r>
              <a:rPr dirty="0"/>
              <a:t>arrested after featuring in a video promoting arson against MPs?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3. Piers Corbyn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BC4EC-25F4-6E40-A747-584327A4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2451764"/>
            <a:ext cx="7857744" cy="443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4653" y="1404754"/>
            <a:ext cx="11782691" cy="879015"/>
          </a:xfrm>
        </p:spPr>
        <p:txBody>
          <a:bodyPr>
            <a:normAutofit fontScale="85000" lnSpcReduction="20000"/>
          </a:bodyPr>
          <a:lstStyle/>
          <a:p>
            <a:r>
              <a:rPr dirty="0"/>
              <a:t>4. A by-election in North Shropshire last week saw</a:t>
            </a:r>
            <a:r>
              <a:rPr lang="en-GB" dirty="0"/>
              <a:t> </a:t>
            </a:r>
            <a:r>
              <a:rPr dirty="0"/>
              <a:t>Conservatives lose a seat they’ve held for</a:t>
            </a:r>
            <a:endParaRPr lang="en-GB" dirty="0"/>
          </a:p>
          <a:p>
            <a:r>
              <a:rPr dirty="0"/>
              <a:t>almost 200 years. Which party gained the seat?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04653" y="2436755"/>
            <a:ext cx="11782691" cy="390150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4. Liberal Democrats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15D10-863E-834A-872E-A35AFF6C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96" y="2876666"/>
            <a:ext cx="5349240" cy="401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4653" y="1404755"/>
            <a:ext cx="11782691" cy="856712"/>
          </a:xfrm>
        </p:spPr>
        <p:txBody>
          <a:bodyPr>
            <a:normAutofit fontScale="85000" lnSpcReduction="20000"/>
          </a:bodyPr>
          <a:lstStyle/>
          <a:p>
            <a:r>
              <a:rPr dirty="0"/>
              <a:t>5. Lew</a:t>
            </a:r>
            <a:r>
              <a:rPr lang="en-GB" dirty="0" err="1"/>
              <a:t>i</a:t>
            </a:r>
            <a:r>
              <a:rPr dirty="0"/>
              <a:t>s Hamilton and Max Verstappen had a very tightly contested finish to the F1 season,</a:t>
            </a:r>
            <a:endParaRPr lang="en-GB" dirty="0"/>
          </a:p>
          <a:p>
            <a:r>
              <a:rPr dirty="0"/>
              <a:t>but which team won the constructors championship? Red Bull, Mercedes or Ferrari?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04653" y="2432295"/>
            <a:ext cx="11782691" cy="390150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5. Mercedes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FB9916-F5D6-0C49-B29D-C46B2D30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9" b="9104"/>
          <a:stretch/>
        </p:blipFill>
        <p:spPr>
          <a:xfrm>
            <a:off x="7552945" y="2822445"/>
            <a:ext cx="2475246" cy="401732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80BB12-AC73-5047-92C3-BC2DF98D2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5" b="10133"/>
          <a:stretch/>
        </p:blipFill>
        <p:spPr>
          <a:xfrm>
            <a:off x="2163810" y="2879031"/>
            <a:ext cx="2475246" cy="3978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6. How many conservative MPs rebelled against Boris Johnson's</a:t>
            </a:r>
            <a:r>
              <a:rPr lang="en-GB" dirty="0"/>
              <a:t> </a:t>
            </a:r>
            <a:r>
              <a:rPr dirty="0"/>
              <a:t>plans to introduce a domestic covid passport?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6. 99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6F82-0342-C444-9C5A-A250216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17340"/>
            <a:ext cx="4509100" cy="504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7. Which person was crowned Time magazine's person of the year?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7. Elon Musk</a:t>
            </a:r>
          </a:p>
        </p:txBody>
      </p:sp>
      <p:pic>
        <p:nvPicPr>
          <p:cNvPr id="1026" name="Picture 2" descr="Naming Elon Musk person of the year is Time&amp;#39;s &amp;#39;worst choice ever&amp;#39;, say  critics | Elon Musk | The Guardian">
            <a:extLst>
              <a:ext uri="{FF2B5EF4-FFF2-40B4-BE49-F238E27FC236}">
                <a16:creationId xmlns:a16="http://schemas.microsoft.com/office/drawing/2014/main" id="{CCEBF494-AB33-224C-B68C-CB760708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751" y="1928260"/>
            <a:ext cx="3699587" cy="492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sz="1450" dirty="0"/>
              <a:t>8. Which country last week became the</a:t>
            </a:r>
            <a:r>
              <a:rPr lang="en-GB" sz="1450" dirty="0"/>
              <a:t> </a:t>
            </a:r>
            <a:r>
              <a:rPr sz="1450" dirty="0"/>
              <a:t>first in Europe to allow possession and growing of cannabis: Portugal, Malta or Romania?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8. Malta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B2E9-6C2F-FC4B-A987-75F3F9D1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64" y="1884852"/>
            <a:ext cx="5467802" cy="4973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9. The Bank of England recently raised the base rate of interest from it's historic low.</a:t>
            </a:r>
            <a:r>
              <a:rPr lang="en-GB" dirty="0"/>
              <a:t> </a:t>
            </a:r>
            <a:r>
              <a:rPr dirty="0"/>
              <a:t>What is the new rate?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9. 0</a:t>
            </a:r>
            <a:r>
              <a:rPr lang="en-GB" dirty="0"/>
              <a:t>.</a:t>
            </a:r>
            <a:r>
              <a:rPr dirty="0"/>
              <a:t>25</a:t>
            </a:r>
            <a:r>
              <a:rPr lang="en-GB" dirty="0"/>
              <a:t>%</a:t>
            </a:r>
            <a:endParaRPr dirty="0"/>
          </a:p>
        </p:txBody>
      </p:sp>
      <p:pic>
        <p:nvPicPr>
          <p:cNvPr id="2050" name="Picture 2" descr="Historical Mortgage Rates UK: Where Are We Now? - Pure Property Finance">
            <a:extLst>
              <a:ext uri="{FF2B5EF4-FFF2-40B4-BE49-F238E27FC236}">
                <a16:creationId xmlns:a16="http://schemas.microsoft.com/office/drawing/2014/main" id="{703E8171-FD15-DC4B-A5C1-B205C93C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768" y="1935506"/>
            <a:ext cx="7371207" cy="49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NEWS AND CURRENT AFFAIRS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sz="1450" dirty="0"/>
              <a:t>10. Which country recently became the first to introduce a national working</a:t>
            </a:r>
            <a:r>
              <a:rPr lang="en-GB" sz="1450" dirty="0"/>
              <a:t> </a:t>
            </a:r>
            <a:r>
              <a:rPr sz="1450" dirty="0"/>
              <a:t>week shorter than 5 days: Sweden, Portugal, or UAE?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10. UAE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15392-89D1-7946-A4D9-6E2EEB80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727" y="1894324"/>
            <a:ext cx="4574247" cy="4963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1. GENERAL KNOWLEDGE - 10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t>2. NEWS AND CURRENT AFFAIRS - 10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t>3. CHRISTMAS TRIVIA - 10 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t>4. PICTURE ROUND - 9 QUESTIONS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t>5. WIPEOUT ROUND - 10 QUESTIONS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t>6. MUSIC ROUND - 10 QUESTIONS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CHRISTMAS TRIVIA ROUND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77500" lnSpcReduction="20000"/>
          </a:bodyPr>
          <a:lstStyle/>
          <a:p>
            <a:r>
              <a:t>1. In the christmas movie Elf, name any of the 3 rules in "The Code of Elves"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2. How much can Santa Clause actors earn for the month of December: £4,500,  £8,000,  £17,000  or £26,000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77500" lnSpcReduction="20000"/>
          </a:bodyPr>
          <a:lstStyle/>
          <a:p>
            <a:r>
              <a:t>3. In what century were Christmas celebrations banned by the government?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4. In the Peep Show Christmas episode, according to Mark's dad, which vegetable is traditional at </a:t>
            </a:r>
            <a:r>
              <a:rPr lang="en-GB" dirty="0"/>
              <a:t>C</a:t>
            </a:r>
            <a:r>
              <a:rPr dirty="0" err="1"/>
              <a:t>hristmas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77500" lnSpcReduction="20000"/>
          </a:bodyPr>
          <a:lstStyle/>
          <a:p>
            <a:r>
              <a:t>5. Who was crowned King of England on Christmas Day, 955 years ago?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77500" lnSpcReduction="20000"/>
          </a:bodyPr>
          <a:lstStyle/>
          <a:p>
            <a:r>
              <a:t>6. In which 1996 Christmas film does Arnold Schwarzenegger feature in?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7. How many lights does Clark Griswold put on his house in National Lampoon's Christmas Vacation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77500" lnSpcReduction="20000"/>
          </a:bodyPr>
          <a:lstStyle/>
          <a:p>
            <a:r>
              <a:t>8. How many versions of "Do they know it's Christmas?" have been made? 4 or 6?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t>9. What month did Harrods open their Christmas department?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77500" lnSpcReduction="20000"/>
          </a:bodyPr>
          <a:lstStyle/>
          <a:p>
            <a:r>
              <a:t>10. List 2 of the 3 artists to have a UK Christmas number 1, in 3 consecutive years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1. In the christmas movie Elf, name any of the 3 rules in "The Code of Elves"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04653" y="1928260"/>
            <a:ext cx="11782691" cy="2112942"/>
          </a:xfrm>
        </p:spPr>
        <p:txBody>
          <a:bodyPr/>
          <a:lstStyle/>
          <a:p>
            <a:r>
              <a:rPr dirty="0"/>
              <a:t>1. Treat Every day like Christmas</a:t>
            </a:r>
          </a:p>
          <a:p>
            <a:r>
              <a:rPr lang="en-GB" dirty="0"/>
              <a:t>2. </a:t>
            </a:r>
            <a:r>
              <a:rPr dirty="0"/>
              <a:t>There's room for everyone on the nice list</a:t>
            </a:r>
          </a:p>
          <a:p>
            <a:r>
              <a:rPr lang="en-GB" dirty="0"/>
              <a:t>3. </a:t>
            </a:r>
            <a:r>
              <a:rPr dirty="0"/>
              <a:t>The best way to spread </a:t>
            </a:r>
            <a:r>
              <a:rPr dirty="0" err="1"/>
              <a:t>christmas</a:t>
            </a:r>
            <a:r>
              <a:rPr dirty="0"/>
              <a:t> cheer, is singing loud for all to hear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2. How much can Santa Clause actors earn for the month of December:</a:t>
            </a:r>
            <a:r>
              <a:rPr lang="en-GB" dirty="0"/>
              <a:t> </a:t>
            </a:r>
            <a:r>
              <a:rPr dirty="0"/>
              <a:t>£4,500,  £8,000,  £17,000  or £26,000?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2. 17000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86870-3D96-304E-A5F0-827F62B4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83" y="1928260"/>
            <a:ext cx="3090792" cy="492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3. In what century were Christmas celebrations banned by the government?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3. 17th (1647-1660)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B1F79-8BDE-FE4C-B29A-2FF728EF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68" y="2070100"/>
            <a:ext cx="6375400" cy="478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509C6-5355-4A4D-A720-913E529E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9311"/>
            <a:ext cx="5336313" cy="2859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4. In the Peep Show Christmas episode</a:t>
            </a:r>
            <a:r>
              <a:rPr lang="en-GB" dirty="0"/>
              <a:t>,</a:t>
            </a:r>
            <a:r>
              <a:rPr dirty="0"/>
              <a:t> according to Mark's dad, which vegetable is traditional at </a:t>
            </a:r>
            <a:r>
              <a:rPr dirty="0" err="1"/>
              <a:t>christmas</a:t>
            </a:r>
            <a:r>
              <a:rPr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4. Cauliflower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44078-9560-F94C-A243-9E800321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93" y="231841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5. Who was crowned King of England on Christmas Day, 955 years ago?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5. William the Conqueror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72FBE-8BC9-FE4D-97AE-23A14289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419029"/>
            <a:ext cx="5171012" cy="4438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6. In which 1996 Christmas film does Arnold Schwarzenegger feature in?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6. Jingle All the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CE39D-1E5C-A649-8D90-01F74896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44" y="1928260"/>
            <a:ext cx="3697305" cy="4929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7. How many lights does</a:t>
            </a:r>
            <a:r>
              <a:rPr lang="en-GB" dirty="0"/>
              <a:t> </a:t>
            </a:r>
            <a:r>
              <a:rPr dirty="0"/>
              <a:t>Clark Griswold put on his house in National Lampoon's Christmas Vacation?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7. 25000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AA8E6-589D-C940-9736-8008DF82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14" y="2355850"/>
            <a:ext cx="7991982" cy="450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GENERAL KNOWLEDGE 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8. How many versions of "Do they know it's Christmas?" have been made? 4 or 6?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8. 4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9. What month did Harrods open their Christmas department?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9. July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F7AF0-8BB5-3341-839A-256C484A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52" y="1804616"/>
            <a:ext cx="5224685" cy="5053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CHRISTMAS TRIVIA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10. List 2 of the 3 artists to have a UK Christmas number 1, in 3 consecutive years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10. The Spice Girls, The Beatles, LadBaby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98404-D454-D44D-8BD4-CFC2426A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06" y="2352040"/>
            <a:ext cx="3379470" cy="450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D416-9CA2-8847-AFB6-AC1BA423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38" y="2358028"/>
            <a:ext cx="3085472" cy="458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59D8B-D78B-0343-A527-4699BCD4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572" y="3022599"/>
            <a:ext cx="5146428" cy="269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PICTURE ROUND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manda, The Holiday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825" r="5825"/>
          <a:stretch>
            <a:fillRect/>
          </a:stretch>
        </p:blipFill>
        <p:spPr/>
      </p:pic>
      <p:pic>
        <p:nvPicPr>
          <p:cNvPr id="3" name="Picture Placeholder 2" descr="David, Love Actually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121" r="4121"/>
          <a:stretch>
            <a:fillRect/>
          </a:stretch>
        </p:blipFill>
        <p:spPr/>
      </p:pic>
      <p:pic>
        <p:nvPicPr>
          <p:cNvPr id="4" name="Picture Placeholder 3" descr="John McLane, Die Hard.jpg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76" r="276"/>
          <a:stretch>
            <a:fillRect/>
          </a:stretch>
        </p:blipFill>
        <p:spPr/>
      </p:pic>
      <p:pic>
        <p:nvPicPr>
          <p:cNvPr id="5" name="Picture Placeholder 4" descr="Harry, Home Alone.jpg"/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358" r="1358"/>
          <a:stretch>
            <a:fillRect/>
          </a:stretch>
        </p:blipFill>
        <p:spPr/>
      </p:pic>
      <p:pic>
        <p:nvPicPr>
          <p:cNvPr id="6" name="Picture Placeholder 5" descr="Kate, Last Christmas.png"/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9562" b="9562"/>
          <a:stretch>
            <a:fillRect/>
          </a:stretch>
        </p:blipFill>
        <p:spPr/>
      </p:pic>
      <p:pic>
        <p:nvPicPr>
          <p:cNvPr id="7" name="Picture Placeholder 6" descr="Arthur, Arthur Christmas.jp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l="-16056" t="2204" r="-39924" b="9615"/>
          <a:stretch/>
        </p:blipFill>
        <p:spPr>
          <a:xfrm>
            <a:off x="8383926" y="2425194"/>
            <a:ext cx="3808071" cy="2152891"/>
          </a:xfrm>
        </p:spPr>
      </p:pic>
      <p:pic>
        <p:nvPicPr>
          <p:cNvPr id="8" name="Picture Placeholder 7" descr="James, The Snowman.jpg"/>
          <p:cNvPicPr>
            <a:picLocks noGrp="1" noChangeAspect="1"/>
          </p:cNvPicPr>
          <p:nvPr>
            <p:ph type="pic" sz="quarter" idx="16"/>
          </p:nvPr>
        </p:nvPicPr>
        <p:blipFill>
          <a:blip r:embed="rId8"/>
          <a:srcRect t="1263" b="1263"/>
          <a:stretch>
            <a:fillRect/>
          </a:stretch>
        </p:blipFill>
        <p:spPr/>
      </p:pic>
      <p:pic>
        <p:nvPicPr>
          <p:cNvPr id="9" name="Picture Placeholder 8" descr="Jovie, Elf.jpg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/>
          <a:srcRect l="-31887" t="-4" r="-62352" b="12154"/>
          <a:stretch/>
        </p:blipFill>
        <p:spPr>
          <a:xfrm>
            <a:off x="4191964" y="4734051"/>
            <a:ext cx="3808071" cy="2152891"/>
          </a:xfrm>
        </p:spPr>
      </p:pic>
      <p:pic>
        <p:nvPicPr>
          <p:cNvPr id="10" name="Picture Placeholder 9" descr="Max, The Grinch.png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/>
          <a:srcRect l="-27434" t="-152" r="-37593" b="-1364"/>
          <a:stretch/>
        </p:blipFill>
        <p:spPr>
          <a:xfrm>
            <a:off x="8383925" y="4734051"/>
            <a:ext cx="3808071" cy="2152891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1.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2.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3.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4.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5.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6.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7.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8.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9.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manda, The Holiday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306" r="830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Amanda, The Holiday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David, Love Actually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697" r="669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2.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David, Love Actually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John McLane, Die Hard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68" r="306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3.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John McLane, Die Hard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Harry, Home Alone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089" r="408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4.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Harry, Home Alone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77500" lnSpcReduction="20000"/>
          </a:bodyPr>
          <a:lstStyle/>
          <a:p>
            <a:r>
              <a:t>1. In which film does Hugh Grant play Will Thacker?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77500" lnSpcReduction="20000"/>
          </a:bodyPr>
          <a:lstStyle/>
          <a:p>
            <a:r>
              <a:t>2. Which of these animals is a slang term for £500: a pony, a monkey or a cockle?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77500" lnSpcReduction="20000"/>
          </a:bodyPr>
          <a:lstStyle/>
          <a:p>
            <a:r>
              <a:t>3. What was historically measured in phons?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77500" lnSpcReduction="20000"/>
          </a:bodyPr>
          <a:lstStyle/>
          <a:p>
            <a:r>
              <a:t>4. Which English town became the first to be twinned with Walt Disney World?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5. Which country was Vicente Fox</a:t>
            </a:r>
            <a:r>
              <a:rPr lang="en-GB" dirty="0"/>
              <a:t> </a:t>
            </a:r>
            <a:r>
              <a:rPr dirty="0"/>
              <a:t>president of from 2000 to 2006: Mexico, Venezuela or Switzerland?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77500" lnSpcReduction="20000"/>
          </a:bodyPr>
          <a:lstStyle/>
          <a:p>
            <a:r>
              <a:t>6. In which Century did Ivan the Terrible live?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fontScale="77500" lnSpcReduction="20000"/>
          </a:bodyPr>
          <a:lstStyle/>
          <a:p>
            <a:r>
              <a:t>7. Fionavon is a fence on which english racecourse: Aintree, Cheltenham, or Ascot?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77500" lnSpcReduction="20000"/>
          </a:bodyPr>
          <a:lstStyle/>
          <a:p>
            <a:r>
              <a:t>8. What is the title given to the overall head of the judiciary in England and Wales?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t>9. In which building is Charles Darwin buried?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fontScale="77500" lnSpcReduction="20000"/>
          </a:bodyPr>
          <a:lstStyle/>
          <a:p>
            <a:r>
              <a:t>10. List 5 of the 6 IATA airport codes, for the airports in the London airport system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Kate, Last Christmas.p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57" b="71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5.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Kate, Last Christmas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rthur, Arthur Christmas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0373" t="263" r="-27292" b="-689"/>
          <a:stretch/>
        </p:blipFill>
        <p:spPr>
          <a:xfrm>
            <a:off x="73025" y="1770063"/>
            <a:ext cx="8099425" cy="48514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6.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Arthur, Arthur Christmas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James, The Snowman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84" r="158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7.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James, The Snowman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Jovie, Elf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2780" t="-5475" r="-61992" b="10"/>
          <a:stretch/>
        </p:blipFill>
        <p:spPr>
          <a:xfrm>
            <a:off x="73025" y="1076325"/>
            <a:ext cx="8192294" cy="554513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8.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Jovie, Elf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Max, The Grinch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4106" t="129" b="4180"/>
          <a:stretch/>
        </p:blipFill>
        <p:spPr>
          <a:xfrm>
            <a:off x="-112712" y="1207286"/>
            <a:ext cx="8255966" cy="541417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9.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Max, The Grinch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PICTURE ROUND ANSWERS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US boxer was nicknamed "The Hurricane"?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Muhammad Ali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Mike Tyson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Joe Frazier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Rubin Carter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1.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In which country did Spotify originate?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United States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Sweden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Israel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France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2.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What is the more common term for protanopia?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Colour blindness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Baldness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Double jointed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Skin Rash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of these snooker players holds the most ranking titles?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Stephen Hendry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John Higgins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Steve Davis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Mark Williams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4.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company manufactured the games console Dreamcast?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Nintendo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Sony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Sega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Microsoft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5.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In which decade is Halley's Comet next predicted to be visible from earth?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2040s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2050s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2060s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2070s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6.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animal used to be called a Camelopard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Camel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Leopard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Zebra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Giraffe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7.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t>Which of these was the third book to be released, in the popular series by Suzanne Collins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Catching Fire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Mockingjay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The Hunger Games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dirty="0"/>
              <a:t>D. The Ballad</a:t>
            </a:r>
            <a:r>
              <a:rPr lang="en-GB" dirty="0"/>
              <a:t> </a:t>
            </a:r>
            <a:r>
              <a:rPr dirty="0"/>
              <a:t>of Songbirds and Snakes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8.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formula 1 driver is/was known as "The Iceman"?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Michael Schumacher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Niki Lauda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Kimi Raikkonen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Jenson Button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9.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The cor anglais belongs to which section of an orchestra?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Woodwind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Brass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Percussion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QUESTION 10.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Muhammad Ali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Mike Tyson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Joe Frazier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D. Rubin Carter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US boxer was nicknamed "The Hurricane"?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Q2.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United States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Sweden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Israel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France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In which country did Spotify originate?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Q3.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A. Colour blindness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Baldness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Double jointed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Skin Rash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What is the more common term for protanopia?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1. In which film does Hugh Grant play Will Thacker?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1. Notting Hill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4357-3AC6-D842-9FA0-48043C2C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23" y="2394792"/>
            <a:ext cx="6052843" cy="4463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Q4.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A. Stephen Hendry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John Higgins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Steve Davis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Mark Williams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of these snooker players holds the most ranking titles?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Q5.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Nintendo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Sony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C. Sega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Microsoft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company manufactured the games console Dreamcast?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Q6.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2040s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2050s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C. 2060s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2070s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t>In which decade is Halley's Comet next predicted to be visible from earth?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Q7.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Camel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Leopard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Zebra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D. Giraffe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animal used to be called a Camelopard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Q8.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Catching Fire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Mockingjay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The Hunger Games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The Ballad of Songbirds and Snakes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t>Which of these was the third book to be released, in the popular series by Suzanne Collins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Q9.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Michael Schumacher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B. Niki Lauda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C. Kimi Raikkonen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Jenson Button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Which formula 1 driver is/was known as "The Iceman"?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t>Q10.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A.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solidFill>
            <a:srgbClr val="E30997"/>
          </a:solidFill>
        </p:spPr>
        <p:txBody>
          <a:bodyPr/>
          <a:lstStyle/>
          <a:p>
            <a:r>
              <a:t>B. Woodwind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C. Brass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D. Percussion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The cor anglais belongs to which section of an orchestra?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2. Which of these animals is a slang term for £500: a pony, a monkey or a cockle?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2. Monkey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52CE5-26A1-1540-9696-BFC8416F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93" y="2740406"/>
            <a:ext cx="78740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9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10</a:t>
            </a:r>
          </a:p>
        </p:txBody>
      </p:sp>
      <p:pic>
        <p:nvPicPr>
          <p:cNvPr id="3" name="question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Jump, Van Halen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12161" r="1216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1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2024" b="12024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GENERAL KNOWLEDGE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t>3. What was historically measured in phons?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7500" lnSpcReduction="20000"/>
          </a:bodyPr>
          <a:lstStyle/>
          <a:p>
            <a:r>
              <a:t>3. Loudness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450B5-59D1-4443-8D2B-D17B5E93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26" y="2318410"/>
            <a:ext cx="3865638" cy="446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Kingston Town, UB40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14575" r="1457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2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890" b="10890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I Remember, deadmau5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0303" b="103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3</a:t>
            </a:r>
          </a:p>
        </p:txBody>
      </p:sp>
      <p:pic>
        <p:nvPicPr>
          <p:cNvPr id="5" name="Picture Placeholder 4" descr="img_2.jpe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479" b="10479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Take Your Mama, Scissor Sisters</a:t>
            </a:r>
          </a:p>
        </p:txBody>
      </p:sp>
      <p:pic>
        <p:nvPicPr>
          <p:cNvPr id="3" name="Picture Placeholder 2" descr="img_1.jpe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0241" b="102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4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Strong, London Grammar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0303" b="1030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5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Last Request, Paolo Nutini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12174" r="121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6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Riders on the Storm, The Doors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379" b="37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7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4019" b="4019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I'm Not Okay, My Chemical Romance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9333" r="933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8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An Audience with the Pope, Elbow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6336" r="63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9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14575" r="14575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Without Me, Eminem</a:t>
            </a:r>
          </a:p>
        </p:txBody>
      </p:sp>
      <p:pic>
        <p:nvPicPr>
          <p:cNvPr id="3" name="Picture Placeholder 2" descr="img_1.jpg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l="4447" r="444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Track 10</a:t>
            </a:r>
          </a:p>
        </p:txBody>
      </p:sp>
      <p:pic>
        <p:nvPicPr>
          <p:cNvPr id="5" name="Picture Placeholder 4" descr="img_2.jpg"/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t="10303" b="10303"/>
          <a:stretch>
            <a:fillRect/>
          </a:stretch>
        </p:blipFill>
        <p:spPr/>
      </p:pic>
      <p:pic>
        <p:nvPicPr>
          <p:cNvPr id="6" name="answ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0" y="-1800000"/>
            <a:ext cx="720000" cy="7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D:\PPQ AUTO QUIZ 140420\PPQ 123.xlsx"/>
  <p:tag name="DATAFOLDER" val="D:\PPQ AUTO QUIZ 140420\"/>
  <p:tag name="DATAFILE" val="PPQ 123.xlsx"/>
  <p:tag name="WORKSHEETINDEX" val="0"/>
  <p:tag name="ROTATEDATA" val="NO"/>
  <p:tag name="OUTPUTFOLDER" val="C:\Users\steve\Downloads\"/>
  <p:tag name="MERGEMODE" val="PRESENTATIONS"/>
  <p:tag name="SKIPFEEDBACK" val="NO"/>
  <p:tag name="TESTMODE" val="NO"/>
  <p:tag name="TESTSTARTRECORD" val="1"/>
  <p:tag name="TESTENDRECORD" val="0"/>
  <p:tag name="LASTSAVETOFOLDER" val="C:\Users\steve\Downloads\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2227</Words>
  <Application>Microsoft Macintosh PowerPoint</Application>
  <PresentationFormat>Widescreen</PresentationFormat>
  <Paragraphs>332</Paragraphs>
  <Slides>100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2016-09-23T09:41:50Z</dcterms:created>
  <dcterms:modified xsi:type="dcterms:W3CDTF">2021-12-20T18:39:35Z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da11e7-ad83-4459-98c6-12a88e2eac78_Enabled">
    <vt:lpwstr>true</vt:lpwstr>
  </property>
  <property fmtid="{D5CDD505-2E9C-101B-9397-08002B2CF9AE}" pid="3" name="MSIP_Label_17da11e7-ad83-4459-98c6-12a88e2eac78_SetDate">
    <vt:lpwstr>2021-10-09T15:48:47Z</vt:lpwstr>
  </property>
  <property fmtid="{D5CDD505-2E9C-101B-9397-08002B2CF9AE}" pid="4" name="MSIP_Label_17da11e7-ad83-4459-98c6-12a88e2eac78_Method">
    <vt:lpwstr>Privileged</vt:lpwstr>
  </property>
  <property fmtid="{D5CDD505-2E9C-101B-9397-08002B2CF9AE}" pid="5" name="MSIP_Label_17da11e7-ad83-4459-98c6-12a88e2eac78_Name">
    <vt:lpwstr>17da11e7-ad83-4459-98c6-12a88e2eac78</vt:lpwstr>
  </property>
  <property fmtid="{D5CDD505-2E9C-101B-9397-08002B2CF9AE}" pid="6" name="MSIP_Label_17da11e7-ad83-4459-98c6-12a88e2eac78_SiteId">
    <vt:lpwstr>68283f3b-8487-4c86-adb3-a5228f18b893</vt:lpwstr>
  </property>
  <property fmtid="{D5CDD505-2E9C-101B-9397-08002B2CF9AE}" pid="7" name="MSIP_Label_17da11e7-ad83-4459-98c6-12a88e2eac78_ActionId">
    <vt:lpwstr>1b693d67-9380-4e3b-a11d-6b3f27a84b34</vt:lpwstr>
  </property>
  <property fmtid="{D5CDD505-2E9C-101B-9397-08002B2CF9AE}" pid="8" name="MSIP_Label_17da11e7-ad83-4459-98c6-12a88e2eac78_ContentBits">
    <vt:lpwstr>0</vt:lpwstr>
  </property>
</Properties>
</file>